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01" r:id="rId2"/>
    <p:sldId id="3104" r:id="rId3"/>
    <p:sldId id="3105" r:id="rId4"/>
    <p:sldId id="31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0F3834-D9C3-E84A-BAB3-5F3B2ED681F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D72AAD5-63B4-EB4E-B96D-217071D7B33F}">
      <dgm:prSet/>
      <dgm:spPr/>
      <dgm:t>
        <a:bodyPr/>
        <a:lstStyle/>
        <a:p>
          <a:r>
            <a:rPr lang="en-US"/>
            <a:t>See the Following Slides For:</a:t>
          </a:r>
        </a:p>
      </dgm:t>
    </dgm:pt>
    <dgm:pt modelId="{A9300172-CCCC-8C43-A44B-074DFC3A6B72}" type="parTrans" cxnId="{5C347747-8339-824E-9F04-9F86E12A5B36}">
      <dgm:prSet/>
      <dgm:spPr/>
      <dgm:t>
        <a:bodyPr/>
        <a:lstStyle/>
        <a:p>
          <a:endParaRPr lang="en-US"/>
        </a:p>
      </dgm:t>
    </dgm:pt>
    <dgm:pt modelId="{98D8068B-2288-1C42-8E5E-DD2BF78EFC67}" type="sibTrans" cxnId="{5C347747-8339-824E-9F04-9F86E12A5B36}">
      <dgm:prSet/>
      <dgm:spPr/>
      <dgm:t>
        <a:bodyPr/>
        <a:lstStyle/>
        <a:p>
          <a:endParaRPr lang="en-US"/>
        </a:p>
      </dgm:t>
    </dgm:pt>
    <dgm:pt modelId="{CDF4B018-51C2-E049-BB0F-FEC91864136E}">
      <dgm:prSet/>
      <dgm:spPr/>
      <dgm:t>
        <a:bodyPr/>
        <a:lstStyle/>
        <a:p>
          <a:r>
            <a:rPr lang="en-US"/>
            <a:t>Some Organizations</a:t>
          </a:r>
        </a:p>
      </dgm:t>
    </dgm:pt>
    <dgm:pt modelId="{BB24A786-CD67-314A-B994-3B40D5F6A7C9}" type="parTrans" cxnId="{66A39E49-CF8E-104B-82F2-D2A324348053}">
      <dgm:prSet/>
      <dgm:spPr/>
      <dgm:t>
        <a:bodyPr/>
        <a:lstStyle/>
        <a:p>
          <a:endParaRPr lang="en-US"/>
        </a:p>
      </dgm:t>
    </dgm:pt>
    <dgm:pt modelId="{5F061E1F-ECA1-CB4D-A257-248950B92145}" type="sibTrans" cxnId="{66A39E49-CF8E-104B-82F2-D2A324348053}">
      <dgm:prSet/>
      <dgm:spPr/>
      <dgm:t>
        <a:bodyPr/>
        <a:lstStyle/>
        <a:p>
          <a:endParaRPr lang="en-US"/>
        </a:p>
      </dgm:t>
    </dgm:pt>
    <dgm:pt modelId="{8A3791FC-E469-D94A-A9A7-741BE0C9A0BE}">
      <dgm:prSet/>
      <dgm:spPr/>
      <dgm:t>
        <a:bodyPr/>
        <a:lstStyle/>
        <a:p>
          <a:r>
            <a:rPr lang="en-US"/>
            <a:t>Some Articles</a:t>
          </a:r>
        </a:p>
      </dgm:t>
    </dgm:pt>
    <dgm:pt modelId="{1A3CB776-2195-F84D-8157-287C703CBCEB}" type="parTrans" cxnId="{173BA1B8-1886-AD43-BFC1-2572F4EB0799}">
      <dgm:prSet/>
      <dgm:spPr/>
      <dgm:t>
        <a:bodyPr/>
        <a:lstStyle/>
        <a:p>
          <a:endParaRPr lang="en-US"/>
        </a:p>
      </dgm:t>
    </dgm:pt>
    <dgm:pt modelId="{1C7CFA05-0DF1-DC4F-8CB7-6328CB89024B}" type="sibTrans" cxnId="{173BA1B8-1886-AD43-BFC1-2572F4EB0799}">
      <dgm:prSet/>
      <dgm:spPr/>
      <dgm:t>
        <a:bodyPr/>
        <a:lstStyle/>
        <a:p>
          <a:endParaRPr lang="en-US"/>
        </a:p>
      </dgm:t>
    </dgm:pt>
    <dgm:pt modelId="{3428AD32-E3B5-B947-AB53-4214DF974CEB}">
      <dgm:prSet/>
      <dgm:spPr/>
      <dgm:t>
        <a:bodyPr/>
        <a:lstStyle/>
        <a:p>
          <a:r>
            <a:rPr lang="en-US"/>
            <a:t>Some Books</a:t>
          </a:r>
        </a:p>
      </dgm:t>
    </dgm:pt>
    <dgm:pt modelId="{7CD80A11-9DAD-D642-BEE3-B6F0F4FC4511}" type="parTrans" cxnId="{7602A44E-4C38-B643-A641-F56A02A5F444}">
      <dgm:prSet/>
      <dgm:spPr/>
      <dgm:t>
        <a:bodyPr/>
        <a:lstStyle/>
        <a:p>
          <a:endParaRPr lang="en-US"/>
        </a:p>
      </dgm:t>
    </dgm:pt>
    <dgm:pt modelId="{93C79757-57DB-8342-A70A-DC1F08D7A906}" type="sibTrans" cxnId="{7602A44E-4C38-B643-A641-F56A02A5F444}">
      <dgm:prSet/>
      <dgm:spPr/>
      <dgm:t>
        <a:bodyPr/>
        <a:lstStyle/>
        <a:p>
          <a:endParaRPr lang="en-US"/>
        </a:p>
      </dgm:t>
    </dgm:pt>
    <dgm:pt modelId="{54E506C0-F446-A24A-9A9B-C862F74653D5}" type="pres">
      <dgm:prSet presAssocID="{140F3834-D9C3-E84A-BAB3-5F3B2ED681F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DED6722-5668-3541-A08B-50B509911531}" type="pres">
      <dgm:prSet presAssocID="{0D72AAD5-63B4-EB4E-B96D-217071D7B33F}" presName="horFlow" presStyleCnt="0"/>
      <dgm:spPr/>
    </dgm:pt>
    <dgm:pt modelId="{4EBF9009-8F48-3F43-BCD2-C9081380041A}" type="pres">
      <dgm:prSet presAssocID="{0D72AAD5-63B4-EB4E-B96D-217071D7B33F}" presName="bigChev" presStyleLbl="node1" presStyleIdx="0" presStyleCnt="1"/>
      <dgm:spPr/>
    </dgm:pt>
    <dgm:pt modelId="{8DB10964-9664-2745-A39C-BD6BD8B16CF2}" type="pres">
      <dgm:prSet presAssocID="{BB24A786-CD67-314A-B994-3B40D5F6A7C9}" presName="parTrans" presStyleCnt="0"/>
      <dgm:spPr/>
    </dgm:pt>
    <dgm:pt modelId="{B23D5C4B-9CC8-8943-8884-77A6DF524453}" type="pres">
      <dgm:prSet presAssocID="{CDF4B018-51C2-E049-BB0F-FEC91864136E}" presName="node" presStyleLbl="alignAccFollowNode1" presStyleIdx="0" presStyleCnt="3">
        <dgm:presLayoutVars>
          <dgm:bulletEnabled val="1"/>
        </dgm:presLayoutVars>
      </dgm:prSet>
      <dgm:spPr/>
    </dgm:pt>
    <dgm:pt modelId="{C77927FB-DEE9-5A4B-8E9F-D0462D8BB13F}" type="pres">
      <dgm:prSet presAssocID="{5F061E1F-ECA1-CB4D-A257-248950B92145}" presName="sibTrans" presStyleCnt="0"/>
      <dgm:spPr/>
    </dgm:pt>
    <dgm:pt modelId="{9A5643AA-1BCA-A44D-9710-99916A3BF28A}" type="pres">
      <dgm:prSet presAssocID="{8A3791FC-E469-D94A-A9A7-741BE0C9A0BE}" presName="node" presStyleLbl="alignAccFollowNode1" presStyleIdx="1" presStyleCnt="3">
        <dgm:presLayoutVars>
          <dgm:bulletEnabled val="1"/>
        </dgm:presLayoutVars>
      </dgm:prSet>
      <dgm:spPr/>
    </dgm:pt>
    <dgm:pt modelId="{AA671739-52C4-4C4F-BC18-54A3E8082CFD}" type="pres">
      <dgm:prSet presAssocID="{1C7CFA05-0DF1-DC4F-8CB7-6328CB89024B}" presName="sibTrans" presStyleCnt="0"/>
      <dgm:spPr/>
    </dgm:pt>
    <dgm:pt modelId="{0B4E827D-51E9-1448-AFFE-BF3A0384C0F4}" type="pres">
      <dgm:prSet presAssocID="{3428AD32-E3B5-B947-AB53-4214DF974CEB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69D68209-24E1-DA47-B23A-BCAA6ACF71BE}" type="presOf" srcId="{0D72AAD5-63B4-EB4E-B96D-217071D7B33F}" destId="{4EBF9009-8F48-3F43-BCD2-C9081380041A}" srcOrd="0" destOrd="0" presId="urn:microsoft.com/office/officeart/2005/8/layout/lProcess3"/>
    <dgm:cxn modelId="{5C347747-8339-824E-9F04-9F86E12A5B36}" srcId="{140F3834-D9C3-E84A-BAB3-5F3B2ED681F4}" destId="{0D72AAD5-63B4-EB4E-B96D-217071D7B33F}" srcOrd="0" destOrd="0" parTransId="{A9300172-CCCC-8C43-A44B-074DFC3A6B72}" sibTransId="{98D8068B-2288-1C42-8E5E-DD2BF78EFC67}"/>
    <dgm:cxn modelId="{66A39E49-CF8E-104B-82F2-D2A324348053}" srcId="{0D72AAD5-63B4-EB4E-B96D-217071D7B33F}" destId="{CDF4B018-51C2-E049-BB0F-FEC91864136E}" srcOrd="0" destOrd="0" parTransId="{BB24A786-CD67-314A-B994-3B40D5F6A7C9}" sibTransId="{5F061E1F-ECA1-CB4D-A257-248950B92145}"/>
    <dgm:cxn modelId="{7602A44E-4C38-B643-A641-F56A02A5F444}" srcId="{0D72AAD5-63B4-EB4E-B96D-217071D7B33F}" destId="{3428AD32-E3B5-B947-AB53-4214DF974CEB}" srcOrd="2" destOrd="0" parTransId="{7CD80A11-9DAD-D642-BEE3-B6F0F4FC4511}" sibTransId="{93C79757-57DB-8342-A70A-DC1F08D7A906}"/>
    <dgm:cxn modelId="{886EE054-5C96-0E44-A983-D28FAA188EB7}" type="presOf" srcId="{8A3791FC-E469-D94A-A9A7-741BE0C9A0BE}" destId="{9A5643AA-1BCA-A44D-9710-99916A3BF28A}" srcOrd="0" destOrd="0" presId="urn:microsoft.com/office/officeart/2005/8/layout/lProcess3"/>
    <dgm:cxn modelId="{A49A5E9E-ECF4-8343-B21B-3006B52E58D0}" type="presOf" srcId="{CDF4B018-51C2-E049-BB0F-FEC91864136E}" destId="{B23D5C4B-9CC8-8943-8884-77A6DF524453}" srcOrd="0" destOrd="0" presId="urn:microsoft.com/office/officeart/2005/8/layout/lProcess3"/>
    <dgm:cxn modelId="{30AAC0B3-2C9C-F444-AFA7-259973D26E5F}" type="presOf" srcId="{3428AD32-E3B5-B947-AB53-4214DF974CEB}" destId="{0B4E827D-51E9-1448-AFFE-BF3A0384C0F4}" srcOrd="0" destOrd="0" presId="urn:microsoft.com/office/officeart/2005/8/layout/lProcess3"/>
    <dgm:cxn modelId="{173BA1B8-1886-AD43-BFC1-2572F4EB0799}" srcId="{0D72AAD5-63B4-EB4E-B96D-217071D7B33F}" destId="{8A3791FC-E469-D94A-A9A7-741BE0C9A0BE}" srcOrd="1" destOrd="0" parTransId="{1A3CB776-2195-F84D-8157-287C703CBCEB}" sibTransId="{1C7CFA05-0DF1-DC4F-8CB7-6328CB89024B}"/>
    <dgm:cxn modelId="{A23FF4C3-D9CB-C143-83BB-24D7E2CAE9F3}" type="presOf" srcId="{140F3834-D9C3-E84A-BAB3-5F3B2ED681F4}" destId="{54E506C0-F446-A24A-9A9B-C862F74653D5}" srcOrd="0" destOrd="0" presId="urn:microsoft.com/office/officeart/2005/8/layout/lProcess3"/>
    <dgm:cxn modelId="{97588776-F088-1040-B18B-E778123CC2B4}" type="presParOf" srcId="{54E506C0-F446-A24A-9A9B-C862F74653D5}" destId="{CDED6722-5668-3541-A08B-50B509911531}" srcOrd="0" destOrd="0" presId="urn:microsoft.com/office/officeart/2005/8/layout/lProcess3"/>
    <dgm:cxn modelId="{D6D20574-C27A-854B-A828-B84F9D2B9135}" type="presParOf" srcId="{CDED6722-5668-3541-A08B-50B509911531}" destId="{4EBF9009-8F48-3F43-BCD2-C9081380041A}" srcOrd="0" destOrd="0" presId="urn:microsoft.com/office/officeart/2005/8/layout/lProcess3"/>
    <dgm:cxn modelId="{89CD09B3-D711-354A-AB4C-DC942BC4B7DB}" type="presParOf" srcId="{CDED6722-5668-3541-A08B-50B509911531}" destId="{8DB10964-9664-2745-A39C-BD6BD8B16CF2}" srcOrd="1" destOrd="0" presId="urn:microsoft.com/office/officeart/2005/8/layout/lProcess3"/>
    <dgm:cxn modelId="{D4C18036-58AA-3048-BEE0-71446B619BC7}" type="presParOf" srcId="{CDED6722-5668-3541-A08B-50B509911531}" destId="{B23D5C4B-9CC8-8943-8884-77A6DF524453}" srcOrd="2" destOrd="0" presId="urn:microsoft.com/office/officeart/2005/8/layout/lProcess3"/>
    <dgm:cxn modelId="{E384B827-706A-7A47-8A01-AC298EBE7DD5}" type="presParOf" srcId="{CDED6722-5668-3541-A08B-50B509911531}" destId="{C77927FB-DEE9-5A4B-8E9F-D0462D8BB13F}" srcOrd="3" destOrd="0" presId="urn:microsoft.com/office/officeart/2005/8/layout/lProcess3"/>
    <dgm:cxn modelId="{1A25241A-E1CD-0548-B8B4-A649D210E404}" type="presParOf" srcId="{CDED6722-5668-3541-A08B-50B509911531}" destId="{9A5643AA-1BCA-A44D-9710-99916A3BF28A}" srcOrd="4" destOrd="0" presId="urn:microsoft.com/office/officeart/2005/8/layout/lProcess3"/>
    <dgm:cxn modelId="{8DB97686-D56A-CF42-B1B7-2CC44319AB36}" type="presParOf" srcId="{CDED6722-5668-3541-A08B-50B509911531}" destId="{AA671739-52C4-4C4F-BC18-54A3E8082CFD}" srcOrd="5" destOrd="0" presId="urn:microsoft.com/office/officeart/2005/8/layout/lProcess3"/>
    <dgm:cxn modelId="{314C971A-3E09-8845-8120-442ED0B197D6}" type="presParOf" srcId="{CDED6722-5668-3541-A08B-50B509911531}" destId="{0B4E827D-51E9-1448-AFFE-BF3A0384C0F4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F9009-8F48-3F43-BCD2-C9081380041A}">
      <dsp:nvSpPr>
        <dsp:cNvPr id="0" name=""/>
        <dsp:cNvSpPr/>
      </dsp:nvSpPr>
      <dsp:spPr>
        <a:xfrm>
          <a:off x="6830" y="1575410"/>
          <a:ext cx="3504009" cy="14016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See the Following Slides For:</a:t>
          </a:r>
        </a:p>
      </dsp:txBody>
      <dsp:txXfrm>
        <a:off x="707632" y="1575410"/>
        <a:ext cx="2102406" cy="1401603"/>
      </dsp:txXfrm>
    </dsp:sp>
    <dsp:sp modelId="{B23D5C4B-9CC8-8943-8884-77A6DF524453}">
      <dsp:nvSpPr>
        <dsp:cNvPr id="0" name=""/>
        <dsp:cNvSpPr/>
      </dsp:nvSpPr>
      <dsp:spPr>
        <a:xfrm>
          <a:off x="3055318" y="1694546"/>
          <a:ext cx="2908327" cy="116333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Some Organizations</a:t>
          </a:r>
        </a:p>
      </dsp:txBody>
      <dsp:txXfrm>
        <a:off x="3636984" y="1694546"/>
        <a:ext cx="1744996" cy="1163331"/>
      </dsp:txXfrm>
    </dsp:sp>
    <dsp:sp modelId="{9A5643AA-1BCA-A44D-9710-99916A3BF28A}">
      <dsp:nvSpPr>
        <dsp:cNvPr id="0" name=""/>
        <dsp:cNvSpPr/>
      </dsp:nvSpPr>
      <dsp:spPr>
        <a:xfrm>
          <a:off x="5556480" y="1694546"/>
          <a:ext cx="2908327" cy="116333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Some Articles</a:t>
          </a:r>
        </a:p>
      </dsp:txBody>
      <dsp:txXfrm>
        <a:off x="6138146" y="1694546"/>
        <a:ext cx="1744996" cy="1163331"/>
      </dsp:txXfrm>
    </dsp:sp>
    <dsp:sp modelId="{0B4E827D-51E9-1448-AFFE-BF3A0384C0F4}">
      <dsp:nvSpPr>
        <dsp:cNvPr id="0" name=""/>
        <dsp:cNvSpPr/>
      </dsp:nvSpPr>
      <dsp:spPr>
        <a:xfrm>
          <a:off x="8057642" y="1694546"/>
          <a:ext cx="2908327" cy="116333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Some Books</a:t>
          </a:r>
        </a:p>
      </dsp:txBody>
      <dsp:txXfrm>
        <a:off x="8639308" y="1694546"/>
        <a:ext cx="1744996" cy="1163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5FD31E-5A19-3F49-8A11-C6B3279CA1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86" y="6018245"/>
            <a:ext cx="3587932" cy="85427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FF5726F-3F9B-CD4B-AD04-3A087F466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76306"/>
            <a:ext cx="10972800" cy="15304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F312F4-ABC4-314C-8A5F-D22E14006E91}"/>
              </a:ext>
            </a:extLst>
          </p:cNvPr>
          <p:cNvSpPr txBox="1"/>
          <p:nvPr userDrawn="1"/>
        </p:nvSpPr>
        <p:spPr>
          <a:xfrm>
            <a:off x="369117" y="111853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7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79469-A5E4-E242-B8F4-531035C18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9869"/>
            <a:ext cx="10972800" cy="4552425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782F07-B950-614B-8E35-731891B2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224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83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FF03CE-A332-FA40-999E-7BBDD5C178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86" y="6018245"/>
            <a:ext cx="3587932" cy="85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6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din &amp;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83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31054"/>
            <a:ext cx="5384800" cy="455242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31054"/>
            <a:ext cx="5384800" cy="455242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655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97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008301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19869"/>
            <a:ext cx="10972800" cy="4552425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003730"/>
            <a:ext cx="12192000" cy="854271"/>
          </a:xfrm>
          <a:prstGeom prst="rect">
            <a:avLst/>
          </a:prstGeom>
          <a:solidFill>
            <a:srgbClr val="05124C"/>
          </a:solidFill>
          <a:ln>
            <a:solidFill>
              <a:srgbClr val="05124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609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i="0" kern="1200" baseline="0" dirty="0">
                <a:solidFill>
                  <a:schemeClr val="lt1"/>
                </a:solidFill>
                <a:effectLst/>
                <a:latin typeface="Montserrat Medium" pitchFamily="2" charset="77"/>
                <a:ea typeface="+mn-ea"/>
                <a:cs typeface="+mn-cs"/>
              </a:rPr>
              <a:t>@</a:t>
            </a:r>
            <a:r>
              <a:rPr lang="en-US" sz="2400" b="0" i="0" kern="1200" baseline="0" dirty="0" err="1">
                <a:solidFill>
                  <a:schemeClr val="lt1"/>
                </a:solidFill>
                <a:effectLst/>
                <a:latin typeface="Montserrat Medium" pitchFamily="2" charset="77"/>
                <a:ea typeface="+mn-ea"/>
                <a:cs typeface="+mn-cs"/>
              </a:rPr>
              <a:t>A</a:t>
            </a:r>
            <a:r>
              <a:rPr lang="en-US" sz="2400" dirty="0" err="1">
                <a:solidFill>
                  <a:schemeClr val="bg1"/>
                </a:solidFill>
                <a:latin typeface="Montserrat Medium" pitchFamily="2" charset="77"/>
              </a:rPr>
              <a:t>ustinForum</a:t>
            </a:r>
            <a:endParaRPr lang="en-US" sz="2400" dirty="0">
              <a:solidFill>
                <a:schemeClr val="bg1"/>
              </a:solidFill>
              <a:latin typeface="Montserrat Medium" pitchFamily="2" charset="77"/>
            </a:endParaRPr>
          </a:p>
          <a:p>
            <a:pPr marL="0" marR="0" lvl="0" indent="0" algn="r" defTabSz="609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Montserrat Medium" pitchFamily="2" charset="77"/>
              </a:rPr>
              <a:t>#</a:t>
            </a:r>
            <a:r>
              <a:rPr lang="en-US" sz="2400" dirty="0" err="1">
                <a:solidFill>
                  <a:schemeClr val="bg1"/>
                </a:solidFill>
                <a:latin typeface="Montserrat Medium" pitchFamily="2" charset="77"/>
              </a:rPr>
              <a:t>dataprivacyAF</a:t>
            </a:r>
            <a:endParaRPr lang="en-US" sz="24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E855E2-75C1-5944-985A-B7744254980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7086" y="6018245"/>
            <a:ext cx="3587932" cy="85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2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6095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609570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ataforcities.org/wccd/" TargetMode="External"/><Relationship Id="rId3" Type="http://schemas.openxmlformats.org/officeDocument/2006/relationships/hyperlink" Target="https://liberalarts.utexas.edu/ethicsproject/" TargetMode="External"/><Relationship Id="rId7" Type="http://schemas.openxmlformats.org/officeDocument/2006/relationships/hyperlink" Target="https://www.eff.org/" TargetMode="External"/><Relationship Id="rId12" Type="http://schemas.openxmlformats.org/officeDocument/2006/relationships/hyperlink" Target="https://fpf.org/" TargetMode="External"/><Relationship Id="rId2" Type="http://schemas.openxmlformats.org/officeDocument/2006/relationships/hyperlink" Target="https://bridgingbarriers.utexas.edu/good-system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nlightfoundation.com/taxonomy/term/open-data/" TargetMode="External"/><Relationship Id="rId11" Type="http://schemas.openxmlformats.org/officeDocument/2006/relationships/hyperlink" Target="https://patientprivacyrights.org/board-and-staff-2/" TargetMode="External"/><Relationship Id="rId5" Type="http://schemas.openxmlformats.org/officeDocument/2006/relationships/hyperlink" Target="https://www.datacoalition.org/" TargetMode="External"/><Relationship Id="rId10" Type="http://schemas.openxmlformats.org/officeDocument/2006/relationships/hyperlink" Target="https://datapractices.org/" TargetMode="External"/><Relationship Id="rId4" Type="http://schemas.openxmlformats.org/officeDocument/2006/relationships/hyperlink" Target="https://ethicsunwrapped.utexas.edu/" TargetMode="External"/><Relationship Id="rId9" Type="http://schemas.openxmlformats.org/officeDocument/2006/relationships/hyperlink" Target="https://judiciary.house.gov/story-type/letter/competition-digital-markets-document-request-9131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um.com/mit-technology-review/a-i-is-sending-people-to-jail-and-getting-it-wrong-5486a683009d" TargetMode="External"/><Relationship Id="rId3" Type="http://schemas.openxmlformats.org/officeDocument/2006/relationships/hyperlink" Target="https://www.wired.com/story/the-great-hack-documentary/" TargetMode="External"/><Relationship Id="rId7" Type="http://schemas.openxmlformats.org/officeDocument/2006/relationships/hyperlink" Target="https://patimes.org/how-big-data-and-artificial-intelligence-can-help-local-government-hr/" TargetMode="External"/><Relationship Id="rId2" Type="http://schemas.openxmlformats.org/officeDocument/2006/relationships/hyperlink" Target="https://www.nytimes.com/2019/09/13/technology/amazon-apple-facebook-google-antitrust.html?nl=todaysheadlines&amp;emc=edit_th_190914?campaign_id=2&amp;instance_id=12316&amp;segment_id=17020&amp;user_id=29b6274d41747343a09179fc894ca070&amp;regi_id=6185189209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chnologyreview.com/" TargetMode="External"/><Relationship Id="rId5" Type="http://schemas.openxmlformats.org/officeDocument/2006/relationships/hyperlink" Target="https://medium.com/mit-technology-review/facial-recognition-has-to-be-regulated-to-protect-the-public-says-ai-report-62e43a9b9aba" TargetMode="External"/><Relationship Id="rId10" Type="http://schemas.openxmlformats.org/officeDocument/2006/relationships/hyperlink" Target="https://time.com/collection-post/5502591/tim-cook-data-privacy/?wpisrc=nl_technology202&amp;wpmm=1" TargetMode="External"/><Relationship Id="rId4" Type="http://schemas.openxmlformats.org/officeDocument/2006/relationships/hyperlink" Target="https://www.propublica.org/article/millions-of-americans-medical-images-and-data-are-available-on-the-internet" TargetMode="External"/><Relationship Id="rId9" Type="http://schemas.openxmlformats.org/officeDocument/2006/relationships/hyperlink" Target="https://thehill.com/blogs/congress-blog/technology/425557-congress-needs-to-address-consumer-data-privacy-in-a?wpisrc=nl_technology202&amp;wpmm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67729-E149-E241-A645-2E0B87AC3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0"/>
            <a:ext cx="12063410" cy="2257425"/>
          </a:xfrm>
        </p:spPr>
        <p:txBody>
          <a:bodyPr>
            <a:normAutofit/>
          </a:bodyPr>
          <a:lstStyle/>
          <a:p>
            <a:r>
              <a:rPr lang="en-US" dirty="0"/>
              <a:t>Some Additional Resources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E295F63-F9A0-944A-8F97-37642519A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561692"/>
              </p:ext>
            </p:extLst>
          </p:nvPr>
        </p:nvGraphicFramePr>
        <p:xfrm>
          <a:off x="609600" y="1319869"/>
          <a:ext cx="10972800" cy="455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662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48FC51-9E36-6E4E-9759-980266302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063" y="400051"/>
            <a:ext cx="9982197" cy="5543550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spcBef>
                <a:spcPts val="1600"/>
              </a:spcBef>
              <a:buNone/>
            </a:pPr>
            <a:endParaRPr lang="en-US" sz="3600" u="sng" dirty="0">
              <a:hlinkClick r:id="rId2"/>
            </a:endParaRPr>
          </a:p>
          <a:p>
            <a:pPr marL="0" indent="0" fontAlgn="base">
              <a:spcBef>
                <a:spcPts val="1600"/>
              </a:spcBef>
              <a:buNone/>
            </a:pPr>
            <a:r>
              <a:rPr lang="en-US" sz="3600" u="sng" dirty="0">
                <a:hlinkClick r:id="rId2"/>
              </a:rPr>
              <a:t> </a:t>
            </a:r>
            <a:r>
              <a:rPr lang="en-US" sz="3300" u="sng" dirty="0">
                <a:hlinkClick r:id="rId2"/>
              </a:rPr>
              <a:t>https://bridgingbarriers.utexas.edu/good-systems/</a:t>
            </a:r>
            <a:endParaRPr lang="en-US" sz="3300" u="sng" dirty="0"/>
          </a:p>
          <a:p>
            <a:pPr marL="0" indent="0" fontAlgn="base">
              <a:spcBef>
                <a:spcPts val="1600"/>
              </a:spcBef>
              <a:buNone/>
            </a:pPr>
            <a:r>
              <a:rPr lang="en-US" sz="3300" dirty="0"/>
              <a:t> </a:t>
            </a:r>
            <a:r>
              <a:rPr lang="en-US" sz="3300" u="sng" dirty="0">
                <a:hlinkClick r:id="rId3"/>
              </a:rPr>
              <a:t>https://liberalarts.utexas.edu/ethicsproject/</a:t>
            </a:r>
            <a:endParaRPr lang="en-US" sz="3300" dirty="0"/>
          </a:p>
          <a:p>
            <a:pPr marL="0" indent="0">
              <a:spcBef>
                <a:spcPts val="1600"/>
              </a:spcBef>
              <a:buNone/>
            </a:pPr>
            <a:r>
              <a:rPr lang="en-US" sz="3300" dirty="0"/>
              <a:t> </a:t>
            </a:r>
            <a:r>
              <a:rPr lang="en-US" sz="3300" u="sng" dirty="0">
                <a:hlinkClick r:id="rId4"/>
              </a:rPr>
              <a:t>https://ethicsunwrapped.utexas.edu</a:t>
            </a:r>
            <a:endParaRPr lang="en-US" sz="33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300" u="sng" dirty="0">
                <a:hlinkClick r:id="rId5"/>
              </a:rPr>
              <a:t>https://www.datacoalition.org/</a:t>
            </a:r>
            <a:endParaRPr lang="en-US" sz="33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300" u="sng" dirty="0">
                <a:hlinkClick r:id="rId6"/>
              </a:rPr>
              <a:t>https://sunlightfoundation.com/taxonomy/term/open-data/</a:t>
            </a:r>
            <a:endParaRPr lang="en-US" sz="33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300" u="sng" dirty="0">
                <a:hlinkClick r:id="rId7"/>
              </a:rPr>
              <a:t>https://www.eff.org/</a:t>
            </a:r>
            <a:endParaRPr lang="en-US" sz="33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300" u="sng" dirty="0">
                <a:hlinkClick r:id="rId8"/>
              </a:rPr>
              <a:t>https://www.dataforcities.org/wccd/</a:t>
            </a:r>
            <a:endParaRPr lang="en-US" sz="33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300" u="sng" dirty="0">
                <a:hlinkClick r:id="rId9"/>
              </a:rPr>
              <a:t>https://judiciary.house.gov/story-type/letter/competition-digital-markets-document-request-91319</a:t>
            </a:r>
            <a:endParaRPr lang="en-US" sz="3300" dirty="0"/>
          </a:p>
          <a:p>
            <a:pPr marL="0" indent="0" fontAlgn="base">
              <a:spcBef>
                <a:spcPts val="1600"/>
              </a:spcBef>
              <a:buNone/>
            </a:pPr>
            <a:r>
              <a:rPr lang="en-US" sz="3300" dirty="0">
                <a:hlinkClick r:id="rId10"/>
              </a:rPr>
              <a:t>https://datapractices.org/</a:t>
            </a:r>
            <a:r>
              <a:rPr lang="en-US" sz="3300" dirty="0"/>
              <a:t> </a:t>
            </a:r>
          </a:p>
          <a:p>
            <a:pPr marL="0" indent="0" fontAlgn="base">
              <a:spcBef>
                <a:spcPts val="1600"/>
              </a:spcBef>
              <a:buNone/>
            </a:pPr>
            <a:r>
              <a:rPr lang="en-US" sz="3300" dirty="0"/>
              <a:t> </a:t>
            </a:r>
            <a:r>
              <a:rPr lang="en-US" sz="3300" u="sng" dirty="0">
                <a:hlinkClick r:id="rId11"/>
              </a:rPr>
              <a:t>https://patientprivacyrights.org/board-and-staff-2/</a:t>
            </a:r>
            <a:endParaRPr lang="en-US" sz="3300" u="sng" dirty="0"/>
          </a:p>
          <a:p>
            <a:pPr marL="0" indent="0" fontAlgn="base">
              <a:spcBef>
                <a:spcPts val="1600"/>
              </a:spcBef>
              <a:buNone/>
            </a:pPr>
            <a:r>
              <a:rPr lang="en-US" sz="3300" dirty="0">
                <a:hlinkClick r:id="rId12"/>
              </a:rPr>
              <a:t>https://fpf.org/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5D7410-1D35-4E4A-B1BA-FF73DF88D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8" cy="785812"/>
          </a:xfrm>
        </p:spPr>
        <p:txBody>
          <a:bodyPr>
            <a:normAutofit/>
          </a:bodyPr>
          <a:lstStyle/>
          <a:p>
            <a:r>
              <a:rPr lang="en-US" sz="4800" dirty="0"/>
              <a:t>Some Organizations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A65A1-4C3E-0648-832B-0E37372C7A35}"/>
              </a:ext>
            </a:extLst>
          </p:cNvPr>
          <p:cNvSpPr txBox="1"/>
          <p:nvPr/>
        </p:nvSpPr>
        <p:spPr>
          <a:xfrm>
            <a:off x="11029244" y="52493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0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915B54-BD0F-E54B-BD26-FAD30D107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08303"/>
            <a:ext cx="10972800" cy="486399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2"/>
              </a:rPr>
              <a:t>https://www.nytimes.com/2019/09/13/technology/amazon-apple-facebook-google-antitrust.html?nl=todaysheadlines&amp;emc=edit_th_190914?campaign_id=2&amp;instance_id=12316&amp;segment_id=17020&amp;user_id=29b6274d41747343a09179fc894ca070&amp;regi_id=618518920914</a:t>
            </a:r>
            <a:endParaRPr lang="en-US" sz="1867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3"/>
              </a:rPr>
              <a:t>https://www.wired.com/story/the-great-hack-documentary/</a:t>
            </a:r>
            <a:endParaRPr lang="en-US" sz="1867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4"/>
              </a:rPr>
              <a:t>https://www.propublica.org/article/millions-of-americans-medical-images-and-data-are-available-on-the-internet</a:t>
            </a:r>
            <a:endParaRPr lang="en-US" sz="1867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5"/>
              </a:rPr>
              <a:t>https://medium.com/mit-technology-review/facial-recognition-has-to-be-regulated-to-protect-the-public-says-ai-report-62e43a9b9aba</a:t>
            </a:r>
            <a:endParaRPr lang="en-US" sz="1867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6"/>
              </a:rPr>
              <a:t>https://www.technologyreview.com/</a:t>
            </a:r>
            <a:endParaRPr lang="en-US" sz="1867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7"/>
              </a:rPr>
              <a:t>https://patimes.org/how-big-data-and-artificial-intelligence-can-help-local-government-hr/</a:t>
            </a:r>
            <a:endParaRPr lang="en-US" sz="1867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8"/>
              </a:rPr>
              <a:t>https://medium.com/mit-technology-review/a-i-is-sending-people-to-jail-and-getting-it-wrong-5486a683009d</a:t>
            </a:r>
            <a:endParaRPr lang="en-US" sz="1867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9"/>
              </a:rPr>
              <a:t>https://thehill.com/blogs/congress-blog/technology/425557-congress-needs-to-address-consumer-data-privacy-in-a?wpisrc=nl_technology202&amp;wpmm=1</a:t>
            </a:r>
            <a:endParaRPr lang="en-US" sz="1867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67" u="sng" dirty="0">
                <a:hlinkClick r:id="rId10"/>
              </a:rPr>
              <a:t>https://time.com/collection-post/5502591/tim-cook-data-privacy/?wpisrc=nl_technology202&amp;wpmm=1</a:t>
            </a:r>
            <a:endParaRPr lang="en-US" sz="1867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A67E5F-1F49-134C-88F4-7087A3E5D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Articles</a:t>
            </a:r>
          </a:p>
        </p:txBody>
      </p:sp>
    </p:spTree>
    <p:extLst>
      <p:ext uri="{BB962C8B-B14F-4D97-AF65-F5344CB8AC3E}">
        <p14:creationId xmlns:p14="http://schemas.microsoft.com/office/powerpoint/2010/main" val="179832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81A513-B28A-014F-968D-8625EEA9E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08303"/>
            <a:ext cx="11310257" cy="486399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en-US" sz="2400" b="1" i="1" dirty="0"/>
              <a:t>Weapons of Math Destruction: How Big Data Increases Inequality and Threatens Democracy</a:t>
            </a:r>
            <a:br>
              <a:rPr lang="en-US" sz="2400" b="1" i="1" dirty="0"/>
            </a:br>
            <a:r>
              <a:rPr lang="en-US" sz="2400" dirty="0"/>
              <a:t>by Cathy O'Neil (2016). ISBN-13: 978-0553418811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i="1" dirty="0"/>
              <a:t>AIQ: How People And Machines Are Smarter Together</a:t>
            </a: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dirty="0"/>
              <a:t>by Nick Polson and James Scott (2018). ISBN-13: 978-1250182159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i="1" dirty="0"/>
              <a:t>Automating Inequality</a:t>
            </a:r>
            <a:r>
              <a:rPr lang="en-US" sz="2400" b="1" dirty="0"/>
              <a:t>: </a:t>
            </a:r>
            <a:r>
              <a:rPr lang="en-US" sz="2400" b="1" i="1" dirty="0"/>
              <a:t>How High-Tech Tools Profile, Police, and Punish the Poor</a:t>
            </a:r>
            <a:br>
              <a:rPr lang="en-US" sz="2400" b="1" i="1" dirty="0"/>
            </a:br>
            <a:r>
              <a:rPr lang="en-US" sz="2400" dirty="0"/>
              <a:t>by Virginia Eubanks (2018)/ ISBN-13: 978-1250074317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i="1" dirty="0"/>
              <a:t>The Sentient Machine</a:t>
            </a:r>
            <a:r>
              <a:rPr lang="en-US" sz="2400" b="1" dirty="0"/>
              <a:t>: </a:t>
            </a:r>
            <a:r>
              <a:rPr lang="en-US" sz="2400" b="1" i="1" dirty="0"/>
              <a:t>The Coming Age of Artificial Intelligence </a:t>
            </a:r>
            <a:br>
              <a:rPr lang="en-US" sz="2400" b="1" i="1" dirty="0"/>
            </a:br>
            <a:r>
              <a:rPr lang="en-US" sz="2400" dirty="0"/>
              <a:t>by Amir Husain (2017). ISBN-13: 978-1501144677</a:t>
            </a:r>
            <a:endParaRPr lang="en-US" sz="2400" b="1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i="1" dirty="0"/>
              <a:t>Algorithms of Oppression: How Search Engines Reinforce Racism</a:t>
            </a: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dirty="0"/>
              <a:t>by Safiya Umoja Noble (2018). ISBN-13: 978-1479849949</a:t>
            </a:r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3DC052-3D4C-7F4E-AC99-0A44145E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Books</a:t>
            </a:r>
          </a:p>
        </p:txBody>
      </p:sp>
    </p:spTree>
    <p:extLst>
      <p:ext uri="{BB962C8B-B14F-4D97-AF65-F5344CB8AC3E}">
        <p14:creationId xmlns:p14="http://schemas.microsoft.com/office/powerpoint/2010/main" val="1274099571"/>
      </p:ext>
    </p:extLst>
  </p:cSld>
  <p:clrMapOvr>
    <a:masterClrMapping/>
  </p:clrMapOvr>
</p:sld>
</file>

<file path=ppt/theme/theme1.xml><?xml version="1.0" encoding="utf-8"?>
<a:theme xmlns:a="http://schemas.openxmlformats.org/drawingml/2006/main" name="AF 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279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Montserrat Medium</vt:lpstr>
      <vt:lpstr>AF master slide</vt:lpstr>
      <vt:lpstr>Some Additional Resources</vt:lpstr>
      <vt:lpstr>Some Organizations</vt:lpstr>
      <vt:lpstr>Some Articles</vt:lpstr>
      <vt:lpstr>Some Books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Additional Resources</dc:title>
  <dc:creator>Jay Boisseau</dc:creator>
  <cp:lastModifiedBy>Greenberg, Sherri R</cp:lastModifiedBy>
  <cp:revision>5</cp:revision>
  <dcterms:created xsi:type="dcterms:W3CDTF">2019-09-18T12:44:18Z</dcterms:created>
  <dcterms:modified xsi:type="dcterms:W3CDTF">2019-09-19T17:35:18Z</dcterms:modified>
</cp:coreProperties>
</file>